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73" r:id="rId3"/>
    <p:sldId id="272" r:id="rId4"/>
    <p:sldId id="303" r:id="rId5"/>
    <p:sldId id="266" r:id="rId6"/>
    <p:sldId id="307" r:id="rId7"/>
    <p:sldId id="318" r:id="rId8"/>
    <p:sldId id="308" r:id="rId9"/>
    <p:sldId id="309" r:id="rId10"/>
    <p:sldId id="316" r:id="rId11"/>
    <p:sldId id="319" r:id="rId12"/>
    <p:sldId id="310" r:id="rId13"/>
    <p:sldId id="317" r:id="rId14"/>
    <p:sldId id="320" r:id="rId15"/>
    <p:sldId id="311" r:id="rId16"/>
    <p:sldId id="285" r:id="rId17"/>
  </p:sldIdLst>
  <p:sldSz cx="12192000" cy="6858000"/>
  <p:notesSz cx="6858000" cy="9144000"/>
  <p:embeddedFontLst>
    <p:embeddedFont>
      <p:font typeface="KoPub돋움체 Light" panose="02020603020101020101" pitchFamily="18" charset="-127"/>
      <p:regular r:id="rId19"/>
    </p:embeddedFont>
    <p:embeddedFont>
      <p:font typeface="나눔스퀘어라운드 Bold" panose="020B0600000101010101" pitchFamily="50" charset="-127"/>
      <p:bold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9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 Eung Seon" initials="KES" lastIdx="5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E4E4E4"/>
    <a:srgbClr val="FF9933"/>
    <a:srgbClr val="4B4442"/>
    <a:srgbClr val="848080"/>
    <a:srgbClr val="666262"/>
    <a:srgbClr val="ADA9A9"/>
    <a:srgbClr val="9F9B9B"/>
    <a:srgbClr val="A6A6A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883" autoAdjust="0"/>
  </p:normalViewPr>
  <p:slideViewPr>
    <p:cSldViewPr snapToGrid="0" snapToObjects="1">
      <p:cViewPr varScale="1">
        <p:scale>
          <a:sx n="64" d="100"/>
          <a:sy n="64" d="100"/>
        </p:scale>
        <p:origin x="680" y="56"/>
      </p:cViewPr>
      <p:guideLst>
        <p:guide orient="horz" pos="379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2DA39FE0-FC44-44A5-88B1-A26F4AA84A78}" type="datetimeFigureOut">
              <a:rPr lang="ko-KR" altLang="en-US" smtClean="0"/>
              <a:pPr/>
              <a:t>2018-07-24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1DBB4A80-91D5-4FBD-AAFA-8174926C6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0675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fontAlgn="base">
              <a:lnSpc>
                <a:spcPct val="160000"/>
              </a:lnSpc>
            </a:pPr>
            <a:r>
              <a:rPr lang="ko-KR" altLang="en-US" sz="12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본 프로젝트는 개인의 키</a:t>
            </a:r>
            <a:r>
              <a:rPr lang="en-US" altLang="ko-KR" sz="12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, </a:t>
            </a:r>
            <a:r>
              <a:rPr lang="ko-KR" altLang="en-US" sz="12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몸무게 정보를 활용하여 기초대사량을 계산하고</a:t>
            </a:r>
            <a:r>
              <a:rPr lang="en-US" altLang="ko-KR" sz="12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,</a:t>
            </a:r>
          </a:p>
          <a:p>
            <a:pPr algn="just" fontAlgn="base">
              <a:lnSpc>
                <a:spcPct val="160000"/>
              </a:lnSpc>
            </a:pPr>
            <a:r>
              <a:rPr lang="ko-KR" altLang="en-US" sz="12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기초대사량과 섭취식품을 데이터화 하여 영양정보를 제공하는 서비스를 제작하는 것입니다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350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62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88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263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홈 </a:t>
            </a:r>
            <a:endParaRPr lang="en-US" altLang="ko-KR"/>
          </a:p>
          <a:p>
            <a:r>
              <a:rPr lang="ko-KR" altLang="en-US"/>
              <a:t>마이페이지</a:t>
            </a:r>
            <a:endParaRPr lang="en-US" altLang="ko-KR"/>
          </a:p>
          <a:p>
            <a:r>
              <a:rPr lang="ko-KR" altLang="en-US"/>
              <a:t>푸드페이지</a:t>
            </a:r>
            <a:endParaRPr lang="en-US" altLang="ko-KR"/>
          </a:p>
          <a:p>
            <a:r>
              <a:rPr lang="ko-KR" altLang="en-US"/>
              <a:t>회원가입</a:t>
            </a:r>
            <a:endParaRPr lang="en-US" altLang="ko-KR"/>
          </a:p>
          <a:p>
            <a:r>
              <a:rPr lang="ko-KR" altLang="en-US"/>
              <a:t>대쉬보드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700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회원정보수정페이지</a:t>
            </a:r>
            <a:r>
              <a:rPr lang="en-US" altLang="ko-KR"/>
              <a:t>…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326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452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30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~7</a:t>
            </a:r>
            <a:r>
              <a:rPr lang="ko-KR" altLang="en-US"/>
              <a:t>월</a:t>
            </a:r>
            <a:r>
              <a:rPr lang="en-US" altLang="ko-KR"/>
              <a:t>29</a:t>
            </a:r>
            <a:r>
              <a:rPr lang="ko-KR" altLang="en-US"/>
              <a:t>일 </a:t>
            </a:r>
            <a:r>
              <a:rPr lang="en-US" altLang="ko-KR"/>
              <a:t>DB</a:t>
            </a:r>
            <a:r>
              <a:rPr lang="ko-KR" altLang="en-US"/>
              <a:t>완료</a:t>
            </a:r>
            <a:r>
              <a:rPr lang="en-US" altLang="ko-KR"/>
              <a:t>, </a:t>
            </a:r>
            <a:r>
              <a:rPr lang="ko-KR" altLang="en-US"/>
              <a:t>기초대사량 계산식 코딩완료 </a:t>
            </a:r>
            <a:endParaRPr lang="en-US" altLang="ko-KR"/>
          </a:p>
          <a:p>
            <a:r>
              <a:rPr lang="en-US" altLang="ko-KR"/>
              <a:t>~8</a:t>
            </a:r>
            <a:r>
              <a:rPr lang="ko-KR" altLang="en-US"/>
              <a:t>월</a:t>
            </a:r>
            <a:r>
              <a:rPr lang="en-US" altLang="ko-KR"/>
              <a:t>1</a:t>
            </a:r>
            <a:r>
              <a:rPr lang="ko-KR" altLang="en-US"/>
              <a:t>일 사이트 구성 코딩완료 </a:t>
            </a:r>
            <a:endParaRPr lang="en-US" altLang="ko-KR"/>
          </a:p>
          <a:p>
            <a:r>
              <a:rPr lang="en-US" altLang="ko-KR"/>
              <a:t>~8</a:t>
            </a:r>
            <a:r>
              <a:rPr lang="ko-KR" altLang="en-US"/>
              <a:t>월</a:t>
            </a:r>
            <a:r>
              <a:rPr lang="en-US" altLang="ko-KR"/>
              <a:t>3</a:t>
            </a:r>
            <a:r>
              <a:rPr lang="ko-KR" altLang="en-US"/>
              <a:t>일 버그 수정 및 서비스 운영 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홈페이지</a:t>
            </a:r>
            <a:r>
              <a:rPr lang="en-US" altLang="ko-KR"/>
              <a:t>(</a:t>
            </a:r>
            <a:r>
              <a:rPr lang="ko-KR" altLang="en-US"/>
              <a:t>식품정보</a:t>
            </a:r>
            <a:r>
              <a:rPr lang="en-US" altLang="ko-KR"/>
              <a:t>&amp;</a:t>
            </a:r>
            <a:r>
              <a:rPr lang="ko-KR" altLang="en-US"/>
              <a:t>이미지 크롤링 </a:t>
            </a:r>
            <a:r>
              <a:rPr lang="en-US" altLang="ko-KR"/>
              <a:t>– </a:t>
            </a:r>
            <a:r>
              <a:rPr lang="ko-KR" altLang="en-US"/>
              <a:t>하드코딩 </a:t>
            </a:r>
            <a:r>
              <a:rPr lang="en-US" altLang="ko-KR"/>
              <a:t>or DB</a:t>
            </a:r>
            <a:r>
              <a:rPr lang="ko-KR" altLang="en-US"/>
              <a:t>로 저장</a:t>
            </a:r>
            <a:r>
              <a:rPr lang="en-US" altLang="ko-KR"/>
              <a:t>)</a:t>
            </a:r>
          </a:p>
          <a:p>
            <a:r>
              <a:rPr lang="ko-KR" altLang="en-US"/>
              <a:t>기초대사량 계산 코딩 </a:t>
            </a:r>
            <a:r>
              <a:rPr lang="en-US" altLang="ko-KR"/>
              <a:t>&amp; </a:t>
            </a:r>
            <a:r>
              <a:rPr lang="ko-KR" altLang="en-US"/>
              <a:t>기초대사량기준 영양정보 보여주기 코딩 </a:t>
            </a:r>
            <a:endParaRPr lang="en-US" altLang="ko-KR"/>
          </a:p>
          <a:p>
            <a:r>
              <a:rPr lang="ko-KR" altLang="en-US"/>
              <a:t>그래프로 보여주기 코딩</a:t>
            </a:r>
            <a:endParaRPr lang="en-US" altLang="ko-KR"/>
          </a:p>
          <a:p>
            <a:r>
              <a:rPr lang="ko-KR" altLang="en-US"/>
              <a:t>웹사이트 페이지 구현 코딩 </a:t>
            </a:r>
            <a:r>
              <a:rPr lang="en-US" altLang="ko-KR"/>
              <a:t>(</a:t>
            </a:r>
            <a:r>
              <a:rPr lang="ko-KR" altLang="en-US"/>
              <a:t>홈페이지</a:t>
            </a:r>
            <a:r>
              <a:rPr lang="en-US" altLang="ko-KR"/>
              <a:t>, </a:t>
            </a:r>
            <a:r>
              <a:rPr lang="ko-KR" altLang="en-US"/>
              <a:t>푸드페이지</a:t>
            </a:r>
            <a:r>
              <a:rPr lang="en-US" altLang="ko-KR"/>
              <a:t>, </a:t>
            </a:r>
            <a:r>
              <a:rPr lang="ko-KR" altLang="en-US"/>
              <a:t>회원가입</a:t>
            </a:r>
            <a:r>
              <a:rPr lang="en-US" altLang="ko-KR"/>
              <a:t>, </a:t>
            </a:r>
            <a:r>
              <a:rPr lang="ko-KR" altLang="en-US"/>
              <a:t>마이페이지</a:t>
            </a:r>
            <a:r>
              <a:rPr lang="en-US" altLang="ko-KR"/>
              <a:t>, </a:t>
            </a:r>
            <a:r>
              <a:rPr lang="ko-KR" altLang="en-US"/>
              <a:t>대쉬보드</a:t>
            </a:r>
            <a:r>
              <a:rPr lang="en-US" altLang="ko-KR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B4A80-91D5-4FBD-AAFA-8174926C6ECE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851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48E987-3FB2-424A-A728-176973FC0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D218E4-3610-9D4C-9557-E07F2D855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C1342-F161-E440-8DA1-867A32DC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E13045-229A-A840-9CCF-9F4C2D4D4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C4510-1092-0944-9397-932CE63B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809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743B6-0A97-3843-A54F-DEE513B7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08CF3D-316F-9F47-9819-47C797942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1DFF88-3348-2449-8651-5F07308E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8A22AB-D50A-1949-B086-ADC420A7C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D83F9C-CA79-2249-9CE7-4CDEE5516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50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13DBE0-AA39-C745-9DDE-8A511EBA6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80AEDF-4925-1B4C-9524-A4B39AF5B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F729FC-94D7-614F-B8E4-90D3B90F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0D2C44-42FF-7547-8013-BE24E17A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554242-E299-494F-A1BF-87A58C4BC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596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6C401-CF91-D742-A5A1-178874D07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294116-03D6-8A4B-AED4-7B86D94F3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BF7557-A02F-F74B-80A8-EA2CBD6C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8A7885-4DA4-9F47-8297-39C1671D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BC8A16-17C3-874A-A015-309C3C577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856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4D26DF-2922-274C-966F-E81D1EF57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8E9CC2-4448-084A-AA0D-203542B6D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76B89F-A3D7-D846-B703-8A7A212D5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81D948-1788-EB47-A31E-08B3A571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9940D5-FDDE-DC43-8B8A-EA5EBEE2F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602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8272D3-D646-8147-BE36-CE7D58E06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FD7850-29BB-214D-9AB7-3222FAD4C5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5B9C42-341E-DD49-A8C0-39AC8DE5B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4C96C-DE37-3646-884E-BD12BEDD1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2CAE30-97ED-5742-87DC-EFABE424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9E6660-A63B-DD4E-8461-B463BE2DD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623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301210-A13B-604C-BAE0-B991A747D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2EC56B-932D-C74A-99B1-81EFD0E5E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F7BDC0-CCCD-9F48-9ED4-7D3B5FCD9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A812C6-0CF9-9B43-83BE-DB97B2235A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3CBA61-A4E5-3E4D-A159-078B97F24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F47931-E417-2E4D-9359-4E443E1C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DBBC2D-C839-7B40-9EB8-F1556934E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1519FE-DDD3-7C43-A9B1-43F51556F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456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D2D1EE-4D95-6847-A03F-7DC4DB76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B9055F-7BF4-B640-AACC-40B530FE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8CC859-00DD-7142-B271-08C0BA1AE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30CE65-C53F-0A4B-8828-726027CA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421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37AE3B1-D3C4-2546-A6EC-2C73D691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E48FE7-C905-2C43-9C18-BBFBDA8DC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2D8736-45AC-EE4C-AD30-785D88EA5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966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D3D21-70A3-744E-B7E1-5C9DD111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55E97F-59AD-2D4C-B516-7386757A3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BDACC7-8A9D-1D47-8461-AB5319F34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1DF54-12B9-3141-B1AD-952FBF774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9569A6-EDA9-FE47-A74A-4FCDA93C9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58904A-6427-0144-A9F8-44958AFD7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213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19C50-CF68-9C4D-A467-A9F8158E4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DBDA7C7-85F8-FC40-AC7D-BB1275B82F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FCC4E3-5299-234B-89BC-76FDAD639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68A96E-BE0A-F541-82D1-3CBAC1021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B623AA-0E34-0047-A448-1579FB448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242790-84BC-B648-B4AA-A3F781431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355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2519F3-124A-2841-9C44-AF2F9074D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27086B-67B2-FD42-907C-D93917B79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66D313-35BF-194E-9E99-B8EAF0804D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786DC6E6-93EB-9644-BD59-259A83BB48D0}" type="datetimeFigureOut">
              <a:rPr kumimoji="1" lang="ko-KR" altLang="en-US" smtClean="0"/>
              <a:pPr/>
              <a:t>2018-07-24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769632-817C-7846-BBEA-54B7FCFEB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7C413-E029-F24E-A532-DDB7D20A6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618C8022-B196-0648-9DF9-0C1467A2080C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311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750">
        <p:push/>
      </p:transition>
    </mc:Choice>
    <mc:Fallback xmlns="">
      <p:transition spd="slow">
        <p:push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7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Word_Document1.docx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.docx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CBBB396-2870-2C43-9B02-2C6E5B61417C}"/>
              </a:ext>
            </a:extLst>
          </p:cNvPr>
          <p:cNvSpPr/>
          <p:nvPr/>
        </p:nvSpPr>
        <p:spPr>
          <a:xfrm>
            <a:off x="2887579" y="518691"/>
            <a:ext cx="6416842" cy="63393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1500" dist="139700" dir="1920000" sx="96000" sy="96000" algn="ctr" rotWithShape="0">
              <a:schemeClr val="tx1"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257E42-D4C1-4858-AA2B-49411E7CA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946" y="3434522"/>
            <a:ext cx="5408107" cy="3033610"/>
          </a:xfrm>
          <a:prstGeom prst="rect">
            <a:avLst/>
          </a:prstGeom>
        </p:spPr>
      </p:pic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7A194AF8-4863-EE40-8E12-9E53C9C05C42}"/>
              </a:ext>
            </a:extLst>
          </p:cNvPr>
          <p:cNvSpPr txBox="1"/>
          <p:nvPr/>
        </p:nvSpPr>
        <p:spPr>
          <a:xfrm>
            <a:off x="2896099" y="1831672"/>
            <a:ext cx="6416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0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먹어도 돼</a:t>
            </a:r>
            <a:r>
              <a:rPr kumimoji="1" lang="en-US" altLang="ko-KR" sz="40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?</a:t>
            </a:r>
            <a:endParaRPr kumimoji="1" lang="ko-KR" alt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2C38AEA9-D72C-2C40-8D3E-FDC98FB800E9}"/>
              </a:ext>
            </a:extLst>
          </p:cNvPr>
          <p:cNvCxnSpPr>
            <a:cxnSpLocks/>
          </p:cNvCxnSpPr>
          <p:nvPr/>
        </p:nvCxnSpPr>
        <p:spPr>
          <a:xfrm>
            <a:off x="4094430" y="2645763"/>
            <a:ext cx="4003141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상자 14">
            <a:extLst>
              <a:ext uri="{FF2B5EF4-FFF2-40B4-BE49-F238E27FC236}">
                <a16:creationId xmlns:a16="http://schemas.microsoft.com/office/drawing/2014/main" id="{AF1FC0F0-30E0-0B48-9CF1-935915F132D0}"/>
              </a:ext>
            </a:extLst>
          </p:cNvPr>
          <p:cNvSpPr txBox="1"/>
          <p:nvPr/>
        </p:nvSpPr>
        <p:spPr>
          <a:xfrm>
            <a:off x="4715107" y="2858172"/>
            <a:ext cx="2778826" cy="348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120"/>
              </a:lnSpc>
            </a:pPr>
            <a:r>
              <a:rPr kumimoji="1" lang="ko-KR" altLang="en-US" sz="16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가공식품 건강하게 선택하기 </a:t>
            </a:r>
            <a:endParaRPr kumimoji="1" lang="ko-KR" altLang="en-US" sz="16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  <p:sp>
        <p:nvSpPr>
          <p:cNvPr id="2" name="텍스트상자 1">
            <a:extLst>
              <a:ext uri="{FF2B5EF4-FFF2-40B4-BE49-F238E27FC236}">
                <a16:creationId xmlns:a16="http://schemas.microsoft.com/office/drawing/2014/main" id="{A9446E6F-2A1D-394B-8B3F-4A464CD6C778}"/>
              </a:ext>
            </a:extLst>
          </p:cNvPr>
          <p:cNvSpPr txBox="1"/>
          <p:nvPr/>
        </p:nvSpPr>
        <p:spPr>
          <a:xfrm>
            <a:off x="3054777" y="689471"/>
            <a:ext cx="1159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>
                <a:solidFill>
                  <a:schemeClr val="bg2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청년취업아카데미</a:t>
            </a:r>
            <a:endParaRPr kumimoji="1" lang="ko-KR" altLang="en-US" sz="1000" dirty="0">
              <a:solidFill>
                <a:schemeClr val="bg2">
                  <a:lumMod val="50000"/>
                </a:schemeClr>
              </a:solidFill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E6F7CF68-1DCC-EE43-8833-46F7F8D9D5F7}"/>
              </a:ext>
            </a:extLst>
          </p:cNvPr>
          <p:cNvSpPr txBox="1"/>
          <p:nvPr/>
        </p:nvSpPr>
        <p:spPr>
          <a:xfrm>
            <a:off x="8412690" y="689471"/>
            <a:ext cx="8835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>
                <a:solidFill>
                  <a:schemeClr val="bg2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멀캠반 </a:t>
            </a:r>
            <a:r>
              <a:rPr kumimoji="1" lang="en-US" altLang="ko-KR" sz="1000">
                <a:solidFill>
                  <a:schemeClr val="bg2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3</a:t>
            </a:r>
            <a:r>
              <a:rPr kumimoji="1" lang="ko-KR" altLang="en-US" sz="1000">
                <a:solidFill>
                  <a:schemeClr val="bg2">
                    <a:lumMod val="50000"/>
                  </a:schemeClr>
                </a:solidFill>
                <a:latin typeface="THE정고딕140" panose="02020603020101020101" pitchFamily="18" charset="-127"/>
                <a:ea typeface="THE정고딕140" panose="02020603020101020101" pitchFamily="18" charset="-127"/>
              </a:rPr>
              <a:t>조</a:t>
            </a:r>
            <a:endParaRPr kumimoji="1" lang="ko-KR" altLang="en-US" sz="1000" dirty="0">
              <a:solidFill>
                <a:schemeClr val="bg2">
                  <a:lumMod val="50000"/>
                </a:schemeClr>
              </a:solidFill>
              <a:latin typeface="THE정고딕140" panose="02020603020101020101" pitchFamily="18" charset="-127"/>
              <a:ea typeface="THE정고딕140" panose="02020603020101020101" pitchFamily="18" charset="-127"/>
            </a:endParaRPr>
          </a:p>
        </p:txBody>
      </p:sp>
      <p:sp>
        <p:nvSpPr>
          <p:cNvPr id="16" name="텍스트상자 15">
            <a:extLst>
              <a:ext uri="{FF2B5EF4-FFF2-40B4-BE49-F238E27FC236}">
                <a16:creationId xmlns:a16="http://schemas.microsoft.com/office/drawing/2014/main" id="{85C1D724-E02F-FE43-BBDB-E3A0C9E2F7E5}"/>
              </a:ext>
            </a:extLst>
          </p:cNvPr>
          <p:cNvSpPr txBox="1"/>
          <p:nvPr/>
        </p:nvSpPr>
        <p:spPr>
          <a:xfrm>
            <a:off x="5433814" y="1344665"/>
            <a:ext cx="1324402" cy="328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20"/>
              </a:lnSpc>
            </a:pPr>
            <a:r>
              <a:rPr lang="en-US" altLang="ko-KR" sz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Frranchise.com</a:t>
            </a:r>
            <a:endParaRPr kumimoji="1" lang="ko-KR" altLang="en-US" sz="14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741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텍스트상자 13">
            <a:extLst>
              <a:ext uri="{FF2B5EF4-FFF2-40B4-BE49-F238E27FC236}">
                <a16:creationId xmlns:a16="http://schemas.microsoft.com/office/drawing/2014/main" id="{250FB412-A6C2-4C4C-A837-39B5631E7080}"/>
              </a:ext>
            </a:extLst>
          </p:cNvPr>
          <p:cNvSpPr txBox="1"/>
          <p:nvPr/>
        </p:nvSpPr>
        <p:spPr>
          <a:xfrm>
            <a:off x="4565623" y="6207510"/>
            <a:ext cx="3060754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대쉬보드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129E4E-E1B2-49BB-9611-2389CE630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035" y="1216138"/>
            <a:ext cx="9654639" cy="4425723"/>
          </a:xfrm>
          <a:prstGeom prst="rect">
            <a:avLst/>
          </a:prstGeom>
        </p:spPr>
      </p:pic>
      <p:sp>
        <p:nvSpPr>
          <p:cNvPr id="11" name="텍스트상자 13">
            <a:extLst>
              <a:ext uri="{FF2B5EF4-FFF2-40B4-BE49-F238E27FC236}">
                <a16:creationId xmlns:a16="http://schemas.microsoft.com/office/drawing/2014/main" id="{1611C192-C618-49AD-A293-6AFECEC2B7BC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페이지 구성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979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616E0-AC39-410E-878E-F40569E7C619}"/>
              </a:ext>
            </a:extLst>
          </p:cNvPr>
          <p:cNvSpPr/>
          <p:nvPr/>
        </p:nvSpPr>
        <p:spPr>
          <a:xfrm>
            <a:off x="-1" y="-1"/>
            <a:ext cx="8486275" cy="6858001"/>
          </a:xfrm>
          <a:prstGeom prst="rect">
            <a:avLst/>
          </a:prstGeom>
          <a:solidFill>
            <a:schemeClr val="bg1">
              <a:lumMod val="8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텍스트상자 30">
            <a:extLst>
              <a:ext uri="{FF2B5EF4-FFF2-40B4-BE49-F238E27FC236}">
                <a16:creationId xmlns:a16="http://schemas.microsoft.com/office/drawing/2014/main" id="{B769C195-E4F1-3B44-A912-7CAB022BBDA5}"/>
              </a:ext>
            </a:extLst>
          </p:cNvPr>
          <p:cNvSpPr txBox="1"/>
          <p:nvPr/>
        </p:nvSpPr>
        <p:spPr>
          <a:xfrm>
            <a:off x="8468705" y="3832796"/>
            <a:ext cx="31545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DB</a:t>
            </a:r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설계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5" name="텍스트상자 30">
            <a:extLst>
              <a:ext uri="{FF2B5EF4-FFF2-40B4-BE49-F238E27FC236}">
                <a16:creationId xmlns:a16="http://schemas.microsoft.com/office/drawing/2014/main" id="{02CEA0D0-4397-4A65-BA3B-4F9B32042EB0}"/>
              </a:ext>
            </a:extLst>
          </p:cNvPr>
          <p:cNvSpPr txBox="1"/>
          <p:nvPr/>
        </p:nvSpPr>
        <p:spPr>
          <a:xfrm>
            <a:off x="7945808" y="3822873"/>
            <a:ext cx="739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3.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E0AF03B-4063-450F-87ED-AE9667CC316B}"/>
              </a:ext>
            </a:extLst>
          </p:cNvPr>
          <p:cNvSpPr/>
          <p:nvPr/>
        </p:nvSpPr>
        <p:spPr>
          <a:xfrm rot="20003569">
            <a:off x="526565" y="2563330"/>
            <a:ext cx="698520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72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dobe Ming Std L" panose="02020300000000000000" pitchFamily="18" charset="-128"/>
                <a:ea typeface="Adobe Ming Std L" panose="02020300000000000000" pitchFamily="18" charset="-128"/>
              </a:rPr>
              <a:t>Data Base</a:t>
            </a:r>
            <a:endParaRPr lang="en-US" altLang="ko-KR" sz="7200" b="1" cap="none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7386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상자 13">
            <a:extLst>
              <a:ext uri="{FF2B5EF4-FFF2-40B4-BE49-F238E27FC236}">
                <a16:creationId xmlns:a16="http://schemas.microsoft.com/office/drawing/2014/main" id="{BD8589BD-4B93-4D64-A02D-30D1EBDFB8C7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en-US" altLang="ko-KR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DB </a:t>
            </a: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설계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BA62CAF8-E0EE-42FD-98CE-112D2301E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0379"/>
            <a:ext cx="12192000" cy="581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16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상자 13">
            <a:extLst>
              <a:ext uri="{FF2B5EF4-FFF2-40B4-BE49-F238E27FC236}">
                <a16:creationId xmlns:a16="http://schemas.microsoft.com/office/drawing/2014/main" id="{BD8589BD-4B93-4D64-A02D-30D1EBDFB8C7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en-US" altLang="ko-KR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DB </a:t>
            </a: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설계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상자 13">
            <a:extLst>
              <a:ext uri="{FF2B5EF4-FFF2-40B4-BE49-F238E27FC236}">
                <a16:creationId xmlns:a16="http://schemas.microsoft.com/office/drawing/2014/main" id="{1CCE8E84-B4DC-409D-BC47-8C282D2531AF}"/>
              </a:ext>
            </a:extLst>
          </p:cNvPr>
          <p:cNvSpPr txBox="1"/>
          <p:nvPr/>
        </p:nvSpPr>
        <p:spPr>
          <a:xfrm>
            <a:off x="4565623" y="6207510"/>
            <a:ext cx="3060754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식품정보  </a:t>
            </a:r>
            <a:r>
              <a:rPr kumimoji="1" lang="en-US" altLang="ko-KR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DB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22BE3-29B5-447E-B865-E45B871B22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82"/>
          <a:stretch/>
        </p:blipFill>
        <p:spPr>
          <a:xfrm>
            <a:off x="1043967" y="1149845"/>
            <a:ext cx="10260280" cy="455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6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616E0-AC39-410E-878E-F40569E7C619}"/>
              </a:ext>
            </a:extLst>
          </p:cNvPr>
          <p:cNvSpPr/>
          <p:nvPr/>
        </p:nvSpPr>
        <p:spPr>
          <a:xfrm>
            <a:off x="-1" y="-1"/>
            <a:ext cx="8486275" cy="6858001"/>
          </a:xfrm>
          <a:prstGeom prst="rect">
            <a:avLst/>
          </a:prstGeom>
          <a:solidFill>
            <a:schemeClr val="bg1">
              <a:lumMod val="8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텍스트상자 30">
            <a:extLst>
              <a:ext uri="{FF2B5EF4-FFF2-40B4-BE49-F238E27FC236}">
                <a16:creationId xmlns:a16="http://schemas.microsoft.com/office/drawing/2014/main" id="{B769C195-E4F1-3B44-A912-7CAB022BBDA5}"/>
              </a:ext>
            </a:extLst>
          </p:cNvPr>
          <p:cNvSpPr txBox="1"/>
          <p:nvPr/>
        </p:nvSpPr>
        <p:spPr>
          <a:xfrm>
            <a:off x="8468705" y="3832796"/>
            <a:ext cx="3154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프로젝트</a:t>
            </a:r>
            <a:endParaRPr kumimoji="1" lang="en-US" altLang="ko-KR" sz="4400" b="1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  <a:p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일정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5" name="텍스트상자 30">
            <a:extLst>
              <a:ext uri="{FF2B5EF4-FFF2-40B4-BE49-F238E27FC236}">
                <a16:creationId xmlns:a16="http://schemas.microsoft.com/office/drawing/2014/main" id="{02CEA0D0-4397-4A65-BA3B-4F9B32042EB0}"/>
              </a:ext>
            </a:extLst>
          </p:cNvPr>
          <p:cNvSpPr txBox="1"/>
          <p:nvPr/>
        </p:nvSpPr>
        <p:spPr>
          <a:xfrm>
            <a:off x="7945808" y="3822873"/>
            <a:ext cx="739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4.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26B37A-CDE2-4D02-8F8C-BF7073740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42" y="118753"/>
            <a:ext cx="7208323" cy="6739247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4013205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상자 13">
            <a:extLst>
              <a:ext uri="{FF2B5EF4-FFF2-40B4-BE49-F238E27FC236}">
                <a16:creationId xmlns:a16="http://schemas.microsoft.com/office/drawing/2014/main" id="{BD8589BD-4B93-4D64-A02D-30D1EBDFB8C7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일정 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35021B6-92E0-4FF7-9B68-230A59C194DA}"/>
              </a:ext>
            </a:extLst>
          </p:cNvPr>
          <p:cNvGrpSpPr/>
          <p:nvPr/>
        </p:nvGrpSpPr>
        <p:grpSpPr>
          <a:xfrm>
            <a:off x="327025" y="1414463"/>
            <a:ext cx="11461750" cy="4829175"/>
            <a:chOff x="327025" y="1414463"/>
            <a:chExt cx="11461750" cy="4829175"/>
          </a:xfrm>
        </p:grpSpPr>
        <p:graphicFrame>
          <p:nvGraphicFramePr>
            <p:cNvPr id="9" name="개체 8">
              <a:extLst>
                <a:ext uri="{FF2B5EF4-FFF2-40B4-BE49-F238E27FC236}">
                  <a16:creationId xmlns:a16="http://schemas.microsoft.com/office/drawing/2014/main" id="{133FAFF9-2766-4DDE-8598-7CF3F8431CD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57195176"/>
                </p:ext>
              </p:extLst>
            </p:nvPr>
          </p:nvGraphicFramePr>
          <p:xfrm>
            <a:off x="327025" y="1776413"/>
            <a:ext cx="11403013" cy="4467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9" name="Document" r:id="rId4" imgW="5604178" imgH="2198599" progId="Word.Document.12">
                    <p:embed/>
                  </p:oleObj>
                </mc:Choice>
                <mc:Fallback>
                  <p:oleObj name="Document" r:id="rId4" imgW="5604178" imgH="2198599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27025" y="1776413"/>
                          <a:ext cx="11403013" cy="44672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개체 10">
              <a:extLst>
                <a:ext uri="{FF2B5EF4-FFF2-40B4-BE49-F238E27FC236}">
                  <a16:creationId xmlns:a16="http://schemas.microsoft.com/office/drawing/2014/main" id="{BFC1917F-4EB9-4AF5-B92D-1DFF208B4E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50185746"/>
                </p:ext>
              </p:extLst>
            </p:nvPr>
          </p:nvGraphicFramePr>
          <p:xfrm>
            <a:off x="347663" y="1414463"/>
            <a:ext cx="11441112" cy="7191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0" name="Document" r:id="rId6" imgW="5617139" imgH="361093" progId="Word.Document.12">
                    <p:embed/>
                  </p:oleObj>
                </mc:Choice>
                <mc:Fallback>
                  <p:oleObj name="Document" r:id="rId6" imgW="5617139" imgH="361093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47663" y="1414463"/>
                          <a:ext cx="11441112" cy="7191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8886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5F906D0E-D0DF-48E2-A5EE-FC1DB0A8E936}"/>
              </a:ext>
            </a:extLst>
          </p:cNvPr>
          <p:cNvSpPr/>
          <p:nvPr/>
        </p:nvSpPr>
        <p:spPr>
          <a:xfrm>
            <a:off x="2887579" y="563929"/>
            <a:ext cx="6416842" cy="63393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1500" dist="139700" dir="1920000" sx="96000" sy="96000" algn="ctr" rotWithShape="0">
              <a:schemeClr val="tx1"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7A194AF8-4863-EE40-8E12-9E53C9C05C42}"/>
              </a:ext>
            </a:extLst>
          </p:cNvPr>
          <p:cNvSpPr txBox="1"/>
          <p:nvPr/>
        </p:nvSpPr>
        <p:spPr>
          <a:xfrm>
            <a:off x="4286851" y="2231429"/>
            <a:ext cx="2090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이제</a:t>
            </a:r>
            <a:r>
              <a:rPr kumimoji="1" lang="en-US" altLang="ko-KR" sz="48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… </a:t>
            </a:r>
            <a:endParaRPr kumimoji="1" lang="ko-KR" alt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2C38AEA9-D72C-2C40-8D3E-FDC98FB800E9}"/>
              </a:ext>
            </a:extLst>
          </p:cNvPr>
          <p:cNvCxnSpPr>
            <a:cxnSpLocks/>
          </p:cNvCxnSpPr>
          <p:nvPr/>
        </p:nvCxnSpPr>
        <p:spPr>
          <a:xfrm>
            <a:off x="4026434" y="3240794"/>
            <a:ext cx="4139133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1505083-11E5-BB4D-93D2-A2D326FAAB8A}"/>
              </a:ext>
            </a:extLst>
          </p:cNvPr>
          <p:cNvGrpSpPr/>
          <p:nvPr/>
        </p:nvGrpSpPr>
        <p:grpSpPr>
          <a:xfrm>
            <a:off x="3326071" y="5662245"/>
            <a:ext cx="533235" cy="920750"/>
            <a:chOff x="3326071" y="5662245"/>
            <a:chExt cx="700363" cy="92075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1E5A7CE-5416-2C44-B0AA-49D6B3EB6D0B}"/>
                </a:ext>
              </a:extLst>
            </p:cNvPr>
            <p:cNvSpPr/>
            <p:nvPr/>
          </p:nvSpPr>
          <p:spPr>
            <a:xfrm>
              <a:off x="3326071" y="5662245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E50DEDB-9ED8-4946-B84A-5830917ABBFA}"/>
                </a:ext>
              </a:extLst>
            </p:cNvPr>
            <p:cNvSpPr/>
            <p:nvPr/>
          </p:nvSpPr>
          <p:spPr>
            <a:xfrm>
              <a:off x="3326071" y="5731210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244F51C-7C0D-AE47-AECB-6B6D3F3A2B9D}"/>
                </a:ext>
              </a:extLst>
            </p:cNvPr>
            <p:cNvSpPr/>
            <p:nvPr/>
          </p:nvSpPr>
          <p:spPr>
            <a:xfrm>
              <a:off x="3326071" y="5800176"/>
              <a:ext cx="700363" cy="10997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BB410A9-8396-134E-B350-2593B06C396D}"/>
                </a:ext>
              </a:extLst>
            </p:cNvPr>
            <p:cNvSpPr/>
            <p:nvPr/>
          </p:nvSpPr>
          <p:spPr>
            <a:xfrm>
              <a:off x="3326071" y="5928693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76625A9-044E-A946-8D13-EAC8108229F8}"/>
                </a:ext>
              </a:extLst>
            </p:cNvPr>
            <p:cNvSpPr/>
            <p:nvPr/>
          </p:nvSpPr>
          <p:spPr>
            <a:xfrm flipV="1">
              <a:off x="3326071" y="6059190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cxnSp>
          <p:nvCxnSpPr>
            <p:cNvPr id="15" name="직선 연결선[R] 14">
              <a:extLst>
                <a:ext uri="{FF2B5EF4-FFF2-40B4-BE49-F238E27FC236}">
                  <a16:creationId xmlns:a16="http://schemas.microsoft.com/office/drawing/2014/main" id="{56CD7B02-3BAE-7849-8B39-7296D5C949CD}"/>
                </a:ext>
              </a:extLst>
            </p:cNvPr>
            <p:cNvCxnSpPr/>
            <p:nvPr/>
          </p:nvCxnSpPr>
          <p:spPr>
            <a:xfrm>
              <a:off x="3326071" y="6294070"/>
              <a:ext cx="700363" cy="0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76F13F4-88B4-9943-9125-8FE306BDEC3B}"/>
                </a:ext>
              </a:extLst>
            </p:cNvPr>
            <p:cNvSpPr/>
            <p:nvPr/>
          </p:nvSpPr>
          <p:spPr>
            <a:xfrm>
              <a:off x="3326071" y="6346276"/>
              <a:ext cx="700363" cy="10997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6D135F-93DC-6A42-91CE-8CE48D75E4D5}"/>
                </a:ext>
              </a:extLst>
            </p:cNvPr>
            <p:cNvSpPr/>
            <p:nvPr/>
          </p:nvSpPr>
          <p:spPr>
            <a:xfrm flipV="1">
              <a:off x="3326071" y="6495130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cxnSp>
          <p:nvCxnSpPr>
            <p:cNvPr id="19" name="직선 연결선[R] 18">
              <a:extLst>
                <a:ext uri="{FF2B5EF4-FFF2-40B4-BE49-F238E27FC236}">
                  <a16:creationId xmlns:a16="http://schemas.microsoft.com/office/drawing/2014/main" id="{749ADD9F-4FAA-F748-9274-B085628EDE5C}"/>
                </a:ext>
              </a:extLst>
            </p:cNvPr>
            <p:cNvCxnSpPr/>
            <p:nvPr/>
          </p:nvCxnSpPr>
          <p:spPr>
            <a:xfrm>
              <a:off x="3326071" y="6145464"/>
              <a:ext cx="700363" cy="0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DF0FED7A-1B2B-BD4F-AF95-9406788880B1}"/>
                </a:ext>
              </a:extLst>
            </p:cNvPr>
            <p:cNvCxnSpPr/>
            <p:nvPr/>
          </p:nvCxnSpPr>
          <p:spPr>
            <a:xfrm>
              <a:off x="3326071" y="6582995"/>
              <a:ext cx="700363" cy="0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D1BF829-B396-3045-A4FC-A5302AD31891}"/>
                </a:ext>
              </a:extLst>
            </p:cNvPr>
            <p:cNvSpPr/>
            <p:nvPr/>
          </p:nvSpPr>
          <p:spPr>
            <a:xfrm flipV="1">
              <a:off x="3326071" y="6190566"/>
              <a:ext cx="700363" cy="457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B4F4F246-22F9-AC40-AD30-B0A33F67B12E}"/>
                </a:ext>
              </a:extLst>
            </p:cNvPr>
            <p:cNvCxnSpPr/>
            <p:nvPr/>
          </p:nvCxnSpPr>
          <p:spPr>
            <a:xfrm>
              <a:off x="3326071" y="5993671"/>
              <a:ext cx="700363" cy="0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텍스트상자 27">
            <a:extLst>
              <a:ext uri="{FF2B5EF4-FFF2-40B4-BE49-F238E27FC236}">
                <a16:creationId xmlns:a16="http://schemas.microsoft.com/office/drawing/2014/main" id="{455FE04C-61EF-E04C-9F7A-A72B59EDF6A2}"/>
              </a:ext>
            </a:extLst>
          </p:cNvPr>
          <p:cNvSpPr txBox="1"/>
          <p:nvPr/>
        </p:nvSpPr>
        <p:spPr>
          <a:xfrm rot="5400000">
            <a:off x="2709395" y="6007383"/>
            <a:ext cx="9717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201 8  06 2 1</a:t>
            </a:r>
            <a:endParaRPr kumimoji="1" lang="ko-KR" altLang="en-US" sz="1050" dirty="0">
              <a:solidFill>
                <a:schemeClr val="bg1">
                  <a:lumMod val="85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  <p:sp>
        <p:nvSpPr>
          <p:cNvPr id="25" name="텍스트상자 19">
            <a:extLst>
              <a:ext uri="{FF2B5EF4-FFF2-40B4-BE49-F238E27FC236}">
                <a16:creationId xmlns:a16="http://schemas.microsoft.com/office/drawing/2014/main" id="{0B29197F-BA84-46EF-A16A-090CD1DC9636}"/>
              </a:ext>
            </a:extLst>
          </p:cNvPr>
          <p:cNvSpPr txBox="1"/>
          <p:nvPr/>
        </p:nvSpPr>
        <p:spPr>
          <a:xfrm>
            <a:off x="5098621" y="3429000"/>
            <a:ext cx="33249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알고 먹어요</a:t>
            </a:r>
            <a:r>
              <a:rPr kumimoji="1" lang="en-US" altLang="ko-KR" sz="48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.</a:t>
            </a:r>
            <a:endParaRPr kumimoji="1" lang="ko-KR" alt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0678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상자 12">
            <a:extLst>
              <a:ext uri="{FF2B5EF4-FFF2-40B4-BE49-F238E27FC236}">
                <a16:creationId xmlns:a16="http://schemas.microsoft.com/office/drawing/2014/main" id="{909FA43F-048C-774C-8975-82EC173392CC}"/>
              </a:ext>
            </a:extLst>
          </p:cNvPr>
          <p:cNvSpPr txBox="1"/>
          <p:nvPr/>
        </p:nvSpPr>
        <p:spPr>
          <a:xfrm>
            <a:off x="7963358" y="2785314"/>
            <a:ext cx="3493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소개</a:t>
            </a:r>
            <a:endParaRPr kumimoji="1" lang="ko-KR" altLang="en-US" sz="2400" dirty="0">
              <a:solidFill>
                <a:schemeClr val="bg2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403881-F15A-9A40-9821-71FC6C6A0463}"/>
              </a:ext>
            </a:extLst>
          </p:cNvPr>
          <p:cNvSpPr/>
          <p:nvPr/>
        </p:nvSpPr>
        <p:spPr>
          <a:xfrm>
            <a:off x="7265731" y="2650201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36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Noto Sans CJK KR Bold" panose="020B0800000000000000" pitchFamily="34" charset="-127"/>
              </a:rPr>
              <a:t>01</a:t>
            </a:r>
            <a:endParaRPr lang="ko-KR" altLang="en-US" sz="36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Noto Sans CJK KR Bold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C76BC32-1806-914E-852D-CFBA7B2FBB15}"/>
              </a:ext>
            </a:extLst>
          </p:cNvPr>
          <p:cNvGrpSpPr/>
          <p:nvPr/>
        </p:nvGrpSpPr>
        <p:grpSpPr>
          <a:xfrm>
            <a:off x="-2791792" y="1153507"/>
            <a:ext cx="9104165" cy="5724179"/>
            <a:chOff x="-3110453" y="1445896"/>
            <a:chExt cx="8607818" cy="5412104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2B632D5D-F8CE-2A47-931A-887B4C8A67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aturation sat="80000"/>
                      </a14:imgEffect>
                    </a14:imgLayer>
                  </a14:imgProps>
                </a:ext>
              </a:extLst>
            </a:blip>
            <a:srcRect t="1577" r="-18" b="8670"/>
            <a:stretch/>
          </p:blipFill>
          <p:spPr>
            <a:xfrm>
              <a:off x="-3110453" y="1445896"/>
              <a:ext cx="8607818" cy="5412104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5FCF86D-E905-E24E-AD00-E443EE178119}"/>
                </a:ext>
              </a:extLst>
            </p:cNvPr>
            <p:cNvSpPr/>
            <p:nvPr/>
          </p:nvSpPr>
          <p:spPr>
            <a:xfrm>
              <a:off x="-3110452" y="1445896"/>
              <a:ext cx="8607817" cy="5399116"/>
            </a:xfrm>
            <a:prstGeom prst="rect">
              <a:avLst/>
            </a:prstGeom>
            <a:solidFill>
              <a:schemeClr val="bg2">
                <a:lumMod val="25000"/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02FE54AE-587C-4C46-A17F-BD90C526A375}"/>
              </a:ext>
            </a:extLst>
          </p:cNvPr>
          <p:cNvSpPr txBox="1"/>
          <p:nvPr/>
        </p:nvSpPr>
        <p:spPr>
          <a:xfrm>
            <a:off x="5455965" y="1477159"/>
            <a:ext cx="36384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5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INDEX</a:t>
            </a:r>
            <a:endParaRPr kumimoji="1" lang="ko-KR" altLang="en-US" sz="5400" b="1" spc="3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26" name="텍스트상자 12">
            <a:extLst>
              <a:ext uri="{FF2B5EF4-FFF2-40B4-BE49-F238E27FC236}">
                <a16:creationId xmlns:a16="http://schemas.microsoft.com/office/drawing/2014/main" id="{6A1C153D-9A7A-4EF0-983B-229CAC52B862}"/>
              </a:ext>
            </a:extLst>
          </p:cNvPr>
          <p:cNvSpPr txBox="1"/>
          <p:nvPr/>
        </p:nvSpPr>
        <p:spPr>
          <a:xfrm>
            <a:off x="7961377" y="3341475"/>
            <a:ext cx="3493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페이지 구성</a:t>
            </a:r>
            <a:endParaRPr kumimoji="1" lang="ko-KR" altLang="en-US" sz="2400" dirty="0">
              <a:solidFill>
                <a:schemeClr val="bg2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456EE40-C069-4360-8F17-0B29EFFF356A}"/>
              </a:ext>
            </a:extLst>
          </p:cNvPr>
          <p:cNvSpPr/>
          <p:nvPr/>
        </p:nvSpPr>
        <p:spPr>
          <a:xfrm>
            <a:off x="7263750" y="3206362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36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Noto Sans CJK KR Bold" panose="020B0800000000000000" pitchFamily="34" charset="-127"/>
              </a:rPr>
              <a:t>02</a:t>
            </a:r>
            <a:endParaRPr lang="ko-KR" altLang="en-US" sz="36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Noto Sans CJK KR Bold" panose="020B0800000000000000" pitchFamily="34" charset="-127"/>
            </a:endParaRPr>
          </a:p>
        </p:txBody>
      </p:sp>
      <p:sp>
        <p:nvSpPr>
          <p:cNvPr id="34" name="텍스트상자 12">
            <a:extLst>
              <a:ext uri="{FF2B5EF4-FFF2-40B4-BE49-F238E27FC236}">
                <a16:creationId xmlns:a16="http://schemas.microsoft.com/office/drawing/2014/main" id="{A8AD5E30-3B97-40D8-9175-5DAF16E575EC}"/>
              </a:ext>
            </a:extLst>
          </p:cNvPr>
          <p:cNvSpPr txBox="1"/>
          <p:nvPr/>
        </p:nvSpPr>
        <p:spPr>
          <a:xfrm>
            <a:off x="7959399" y="3945135"/>
            <a:ext cx="3493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DB</a:t>
            </a:r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설계</a:t>
            </a:r>
            <a:endParaRPr kumimoji="1" lang="ko-KR" altLang="en-US" sz="2400" dirty="0">
              <a:solidFill>
                <a:schemeClr val="bg2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63FD844-81D2-4E74-ACAA-41F6C8050CC1}"/>
              </a:ext>
            </a:extLst>
          </p:cNvPr>
          <p:cNvSpPr/>
          <p:nvPr/>
        </p:nvSpPr>
        <p:spPr>
          <a:xfrm>
            <a:off x="7261772" y="3810022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36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Noto Sans CJK KR Bold" panose="020B0800000000000000" pitchFamily="34" charset="-127"/>
              </a:rPr>
              <a:t>03</a:t>
            </a:r>
            <a:endParaRPr lang="ko-KR" altLang="en-US" sz="36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Noto Sans CJK KR Bold" panose="020B0800000000000000" pitchFamily="34" charset="-127"/>
            </a:endParaRPr>
          </a:p>
        </p:txBody>
      </p:sp>
      <p:sp>
        <p:nvSpPr>
          <p:cNvPr id="36" name="텍스트상자 12">
            <a:extLst>
              <a:ext uri="{FF2B5EF4-FFF2-40B4-BE49-F238E27FC236}">
                <a16:creationId xmlns:a16="http://schemas.microsoft.com/office/drawing/2014/main" id="{34ECEAE2-2E32-477B-9159-5A8D08FEA691}"/>
              </a:ext>
            </a:extLst>
          </p:cNvPr>
          <p:cNvSpPr txBox="1"/>
          <p:nvPr/>
        </p:nvSpPr>
        <p:spPr>
          <a:xfrm>
            <a:off x="7969296" y="4501295"/>
            <a:ext cx="3493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kumimoji="1" lang="ko-KR" altLang="en-US" sz="2400" dirty="0">
              <a:solidFill>
                <a:schemeClr val="bg2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29C42C9-3B7D-4487-A016-84C45EA5D277}"/>
              </a:ext>
            </a:extLst>
          </p:cNvPr>
          <p:cNvSpPr/>
          <p:nvPr/>
        </p:nvSpPr>
        <p:spPr>
          <a:xfrm>
            <a:off x="7271669" y="4366182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36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Noto Sans CJK KR Bold" panose="020B0800000000000000" pitchFamily="34" charset="-127"/>
              </a:rPr>
              <a:t>04</a:t>
            </a:r>
            <a:endParaRPr lang="ko-KR" altLang="en-US" sz="3600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  <a:ea typeface="Noto Sans CJK KR Bold" panose="020B0800000000000000" pitchFamily="34" charset="-127"/>
            </a:endParaRPr>
          </a:p>
        </p:txBody>
      </p:sp>
      <p:sp>
        <p:nvSpPr>
          <p:cNvPr id="40" name="텍스트상자 12">
            <a:extLst>
              <a:ext uri="{FF2B5EF4-FFF2-40B4-BE49-F238E27FC236}">
                <a16:creationId xmlns:a16="http://schemas.microsoft.com/office/drawing/2014/main" id="{7B41EA8E-00D0-40C5-ABAC-172D76E5D202}"/>
              </a:ext>
            </a:extLst>
          </p:cNvPr>
          <p:cNvSpPr txBox="1"/>
          <p:nvPr/>
        </p:nvSpPr>
        <p:spPr>
          <a:xfrm>
            <a:off x="7990133" y="4501295"/>
            <a:ext cx="3493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일정</a:t>
            </a:r>
            <a:endParaRPr kumimoji="1" lang="ko-KR" altLang="en-US" sz="2400" dirty="0">
              <a:solidFill>
                <a:schemeClr val="bg2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103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616E0-AC39-410E-878E-F40569E7C619}"/>
              </a:ext>
            </a:extLst>
          </p:cNvPr>
          <p:cNvSpPr/>
          <p:nvPr/>
        </p:nvSpPr>
        <p:spPr>
          <a:xfrm>
            <a:off x="-1" y="-1"/>
            <a:ext cx="8486275" cy="6858001"/>
          </a:xfrm>
          <a:prstGeom prst="rect">
            <a:avLst/>
          </a:prstGeom>
          <a:solidFill>
            <a:schemeClr val="bg1">
              <a:lumMod val="8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텍스트상자 30">
            <a:extLst>
              <a:ext uri="{FF2B5EF4-FFF2-40B4-BE49-F238E27FC236}">
                <a16:creationId xmlns:a16="http://schemas.microsoft.com/office/drawing/2014/main" id="{B769C195-E4F1-3B44-A912-7CAB022BBDA5}"/>
              </a:ext>
            </a:extLst>
          </p:cNvPr>
          <p:cNvSpPr txBox="1"/>
          <p:nvPr/>
        </p:nvSpPr>
        <p:spPr>
          <a:xfrm>
            <a:off x="8468705" y="3832796"/>
            <a:ext cx="3154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프로젝트</a:t>
            </a:r>
            <a:endParaRPr kumimoji="1" lang="en-US" altLang="ko-KR" sz="4400" b="1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  <a:p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소개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5" name="텍스트상자 30">
            <a:extLst>
              <a:ext uri="{FF2B5EF4-FFF2-40B4-BE49-F238E27FC236}">
                <a16:creationId xmlns:a16="http://schemas.microsoft.com/office/drawing/2014/main" id="{02CEA0D0-4397-4A65-BA3B-4F9B32042EB0}"/>
              </a:ext>
            </a:extLst>
          </p:cNvPr>
          <p:cNvSpPr txBox="1"/>
          <p:nvPr/>
        </p:nvSpPr>
        <p:spPr>
          <a:xfrm>
            <a:off x="7945808" y="3822873"/>
            <a:ext cx="739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1.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26B37A-CDE2-4D02-8F8C-BF7073740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42" y="118753"/>
            <a:ext cx="7208323" cy="6739247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555548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CBBB396-2870-2C43-9B02-2C6E5B61417C}"/>
              </a:ext>
            </a:extLst>
          </p:cNvPr>
          <p:cNvSpPr/>
          <p:nvPr/>
        </p:nvSpPr>
        <p:spPr>
          <a:xfrm>
            <a:off x="2887579" y="518691"/>
            <a:ext cx="6416842" cy="63393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1500" dist="139700" dir="1920000" sx="96000" sy="96000" algn="ctr" rotWithShape="0">
              <a:schemeClr val="tx1"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2C38AEA9-D72C-2C40-8D3E-FDC98FB800E9}"/>
              </a:ext>
            </a:extLst>
          </p:cNvPr>
          <p:cNvCxnSpPr>
            <a:cxnSpLocks/>
          </p:cNvCxnSpPr>
          <p:nvPr/>
        </p:nvCxnSpPr>
        <p:spPr>
          <a:xfrm>
            <a:off x="4094430" y="2645763"/>
            <a:ext cx="4003141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2CE72A-DFC7-4193-BAC7-71FB41034E82}"/>
              </a:ext>
            </a:extLst>
          </p:cNvPr>
          <p:cNvSpPr/>
          <p:nvPr/>
        </p:nvSpPr>
        <p:spPr>
          <a:xfrm>
            <a:off x="3048000" y="3228205"/>
            <a:ext cx="6096000" cy="44396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spc="-110">
                <a:solidFill>
                  <a:srgbClr val="000000"/>
                </a:solidFill>
                <a:latin typeface="THE정고딕120" panose="02020603020101020101" pitchFamily="18" charset="-127"/>
                <a:ea typeface="나눔스퀘어라운드 Bold" panose="020B0600000101010101" pitchFamily="50" charset="-127"/>
                <a:cs typeface="굴림" panose="020B0600000101010101" pitchFamily="50" charset="-127"/>
              </a:rPr>
              <a:t>.</a:t>
            </a:r>
            <a:endParaRPr lang="ko-KR" altLang="ko-KR" sz="1600" kern="10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2ADD6B-612B-498E-BE37-335262392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790" y="895097"/>
            <a:ext cx="1604775" cy="1571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64F803-341C-4667-B9C5-C40F007AD87E}"/>
              </a:ext>
            </a:extLst>
          </p:cNvPr>
          <p:cNvSpPr txBox="1"/>
          <p:nvPr/>
        </p:nvSpPr>
        <p:spPr>
          <a:xfrm>
            <a:off x="3301340" y="3228205"/>
            <a:ext cx="5486400" cy="235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r>
              <a:rPr lang="ko-KR" altLang="en-US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일 권장 섭취량 알고먹는거니</a:t>
            </a: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 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2000kcal </a:t>
            </a:r>
            <a:r>
              <a:rPr lang="ko-KR" altLang="en-US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기준으로 나와있는 영양정보</a:t>
            </a: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내 기초대사량 기준으로는 어떻게 될까</a:t>
            </a: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 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오늘 내가 섭취한 나트륨은 내 몸에 적정한 수준일까</a:t>
            </a: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건강한 영양섭취를 위해 본 서비스를 준비했다</a:t>
            </a:r>
            <a:r>
              <a:rPr lang="en-US" altLang="ko-KR" sz="2000" b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!</a:t>
            </a:r>
            <a:endParaRPr lang="en-US" altLang="ko-KR" b="1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887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상자 13">
            <a:extLst>
              <a:ext uri="{FF2B5EF4-FFF2-40B4-BE49-F238E27FC236}">
                <a16:creationId xmlns:a16="http://schemas.microsoft.com/office/drawing/2014/main" id="{BD8589BD-4B93-4D64-A02D-30D1EBDFB8C7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소개 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00BC6B-BBAA-4BE7-B8C6-7C9BABBA86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17389" y="855023"/>
            <a:ext cx="4157221" cy="383775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CEA1A9-892E-486C-8F60-58F07FA99B5C}"/>
              </a:ext>
            </a:extLst>
          </p:cNvPr>
          <p:cNvSpPr/>
          <p:nvPr/>
        </p:nvSpPr>
        <p:spPr>
          <a:xfrm>
            <a:off x="5324738" y="1442849"/>
            <a:ext cx="1542524" cy="5804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AF97039-5DF3-4B53-A6F5-3E39CDC7ADF4}"/>
              </a:ext>
            </a:extLst>
          </p:cNvPr>
          <p:cNvSpPr/>
          <p:nvPr/>
        </p:nvSpPr>
        <p:spPr>
          <a:xfrm>
            <a:off x="5324738" y="2376090"/>
            <a:ext cx="1542524" cy="5804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몸무게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08FF69C-3CF4-4E79-9343-9FCBD92BC3AE}"/>
              </a:ext>
            </a:extLst>
          </p:cNvPr>
          <p:cNvSpPr/>
          <p:nvPr/>
        </p:nvSpPr>
        <p:spPr>
          <a:xfrm>
            <a:off x="5324738" y="3349574"/>
            <a:ext cx="1542524" cy="5804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성별</a:t>
            </a: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94DD7970-249E-4175-B33A-E0EDE27ECC7C}"/>
              </a:ext>
            </a:extLst>
          </p:cNvPr>
          <p:cNvSpPr/>
          <p:nvPr/>
        </p:nvSpPr>
        <p:spPr>
          <a:xfrm rot="5400000">
            <a:off x="5762430" y="4990244"/>
            <a:ext cx="667135" cy="527531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4132EF1-F6F5-4413-9659-83028EC63546}"/>
              </a:ext>
            </a:extLst>
          </p:cNvPr>
          <p:cNvSpPr/>
          <p:nvPr/>
        </p:nvSpPr>
        <p:spPr>
          <a:xfrm>
            <a:off x="4953209" y="5729674"/>
            <a:ext cx="2285580" cy="7933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기초</a:t>
            </a:r>
            <a:r>
              <a:rPr lang="en-US" altLang="ko-KR" sz="3200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320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대사량</a:t>
            </a:r>
            <a:endParaRPr lang="ko-KR" altLang="en-US" sz="4000" dirty="0">
              <a:solidFill>
                <a:schemeClr val="tx1"/>
              </a:solidFill>
              <a:latin typeface="Adobe Garamond Pro Bold" panose="02020702060506020403" pitchFamily="18" charset="0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ABCF43-4323-435C-BE78-B97783866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01" y="1540553"/>
            <a:ext cx="3143250" cy="40470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9E7829-5875-487F-832B-ABFF1B828C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8266" y="1540553"/>
            <a:ext cx="3133633" cy="40470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D056FE-DD05-4AFC-9F6A-D08A01E64F99}"/>
              </a:ext>
            </a:extLst>
          </p:cNvPr>
          <p:cNvSpPr txBox="1"/>
          <p:nvPr/>
        </p:nvSpPr>
        <p:spPr>
          <a:xfrm>
            <a:off x="1515473" y="5776582"/>
            <a:ext cx="18485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2,000kcal </a:t>
            </a: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F88359-AEF2-4E91-B712-198AF9F6FB6A}"/>
              </a:ext>
            </a:extLst>
          </p:cNvPr>
          <p:cNvSpPr txBox="1"/>
          <p:nvPr/>
        </p:nvSpPr>
        <p:spPr>
          <a:xfrm>
            <a:off x="8827984" y="5729674"/>
            <a:ext cx="2251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나의</a:t>
            </a:r>
            <a:r>
              <a:rPr lang="en-US" altLang="ko-KR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기초대사량</a:t>
            </a:r>
            <a:r>
              <a:rPr lang="en-US" altLang="ko-KR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기준</a:t>
            </a:r>
          </a:p>
        </p:txBody>
      </p:sp>
    </p:spTree>
    <p:extLst>
      <p:ext uri="{BB962C8B-B14F-4D97-AF65-F5344CB8AC3E}">
        <p14:creationId xmlns:p14="http://schemas.microsoft.com/office/powerpoint/2010/main" val="106599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상자 13">
            <a:extLst>
              <a:ext uri="{FF2B5EF4-FFF2-40B4-BE49-F238E27FC236}">
                <a16:creationId xmlns:a16="http://schemas.microsoft.com/office/drawing/2014/main" id="{BD8589BD-4B93-4D64-A02D-30D1EBDFB8C7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소개 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3F8AB6B4-E6F6-4AEE-82A9-9EEF3308426C}"/>
              </a:ext>
            </a:extLst>
          </p:cNvPr>
          <p:cNvGrpSpPr/>
          <p:nvPr/>
        </p:nvGrpSpPr>
        <p:grpSpPr>
          <a:xfrm>
            <a:off x="780101" y="1425421"/>
            <a:ext cx="5574836" cy="3754069"/>
            <a:chOff x="772367" y="2017340"/>
            <a:chExt cx="6005443" cy="375406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F940CC7-28AA-497D-BF4C-12B4DDE1757A}"/>
                </a:ext>
              </a:extLst>
            </p:cNvPr>
            <p:cNvGrpSpPr/>
            <p:nvPr/>
          </p:nvGrpSpPr>
          <p:grpSpPr>
            <a:xfrm>
              <a:off x="772367" y="2017340"/>
              <a:ext cx="6005443" cy="3122327"/>
              <a:chOff x="3015145" y="1698064"/>
              <a:chExt cx="6077548" cy="2951371"/>
            </a:xfrm>
          </p:grpSpPr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97B1933A-C020-4BBF-A158-9BE2E645B5C4}"/>
                  </a:ext>
                </a:extLst>
              </p:cNvPr>
              <p:cNvSpPr/>
              <p:nvPr/>
            </p:nvSpPr>
            <p:spPr>
              <a:xfrm>
                <a:off x="5976398" y="2266194"/>
                <a:ext cx="248647" cy="242036"/>
              </a:xfrm>
              <a:prstGeom prst="ellipse">
                <a:avLst/>
              </a:prstGeom>
              <a:solidFill>
                <a:srgbClr val="272123"/>
              </a:solidFill>
              <a:ln w="50800">
                <a:solidFill>
                  <a:srgbClr val="AF9061">
                    <a:alpha val="8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F9062FF5-4CFD-409A-9776-10F86297AF12}"/>
                  </a:ext>
                </a:extLst>
              </p:cNvPr>
              <p:cNvSpPr/>
              <p:nvPr/>
            </p:nvSpPr>
            <p:spPr>
              <a:xfrm>
                <a:off x="4608675" y="4286672"/>
                <a:ext cx="248647" cy="242036"/>
              </a:xfrm>
              <a:prstGeom prst="ellipse">
                <a:avLst/>
              </a:prstGeom>
              <a:solidFill>
                <a:srgbClr val="272123"/>
              </a:solidFill>
              <a:ln w="50800">
                <a:solidFill>
                  <a:srgbClr val="AF9061">
                    <a:alpha val="8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FCDE0E85-8056-4E64-9D41-89DCD4991664}"/>
                  </a:ext>
                </a:extLst>
              </p:cNvPr>
              <p:cNvSpPr/>
              <p:nvPr/>
            </p:nvSpPr>
            <p:spPr>
              <a:xfrm>
                <a:off x="7344120" y="4286672"/>
                <a:ext cx="248647" cy="242036"/>
              </a:xfrm>
              <a:prstGeom prst="ellipse">
                <a:avLst/>
              </a:prstGeom>
              <a:solidFill>
                <a:srgbClr val="272123"/>
              </a:solidFill>
              <a:ln w="50800">
                <a:solidFill>
                  <a:srgbClr val="AF9061">
                    <a:alpha val="8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8881948-BA37-4FD9-A3E5-FBEEAC3F6FFC}"/>
                  </a:ext>
                </a:extLst>
              </p:cNvPr>
              <p:cNvSpPr txBox="1"/>
              <p:nvPr/>
            </p:nvSpPr>
            <p:spPr>
              <a:xfrm>
                <a:off x="4984632" y="1698064"/>
                <a:ext cx="2251953" cy="436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400" b="1" dirty="0">
                    <a:ln>
                      <a:solidFill>
                        <a:srgbClr val="7AB53D">
                          <a:alpha val="30000"/>
                        </a:srgbClr>
                      </a:solidFill>
                    </a:ln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회원관리</a:t>
                </a:r>
                <a:endParaRPr lang="en-US" altLang="ko-KR" sz="2400" b="1" dirty="0">
                  <a:ln>
                    <a:solidFill>
                      <a:srgbClr val="7AB53D">
                        <a:alpha val="30000"/>
                      </a:srgbClr>
                    </a:solidFill>
                  </a:ln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B73220D-EF80-469A-8163-2C9B673B2E05}"/>
                  </a:ext>
                </a:extLst>
              </p:cNvPr>
              <p:cNvSpPr txBox="1"/>
              <p:nvPr/>
            </p:nvSpPr>
            <p:spPr>
              <a:xfrm>
                <a:off x="3015145" y="4213047"/>
                <a:ext cx="1496862" cy="436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b="1">
                    <a:ln>
                      <a:solidFill>
                        <a:srgbClr val="FDA800">
                          <a:alpha val="30000"/>
                        </a:srgbClr>
                      </a:solidFill>
                    </a:ln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DB</a:t>
                </a:r>
                <a:r>
                  <a:rPr lang="ko-KR" altLang="en-US" sz="2400" b="1">
                    <a:ln>
                      <a:solidFill>
                        <a:srgbClr val="FDA800">
                          <a:alpha val="30000"/>
                        </a:srgbClr>
                      </a:solidFill>
                    </a:ln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연동</a:t>
                </a:r>
                <a:endParaRPr lang="en-US" altLang="ko-KR" sz="2400" b="1" dirty="0">
                  <a:ln>
                    <a:solidFill>
                      <a:srgbClr val="FDA800">
                        <a:alpha val="30000"/>
                      </a:srgbClr>
                    </a:solidFill>
                  </a:ln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2DB8CB1-0D11-4DB1-B1A3-746130D698E9}"/>
                  </a:ext>
                </a:extLst>
              </p:cNvPr>
              <p:cNvSpPr txBox="1"/>
              <p:nvPr/>
            </p:nvSpPr>
            <p:spPr>
              <a:xfrm>
                <a:off x="7592767" y="3863938"/>
                <a:ext cx="1499926" cy="7854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ko-KR" sz="2400" b="1" dirty="0">
                  <a:ln>
                    <a:solidFill>
                      <a:srgbClr val="FDA800">
                        <a:alpha val="30000"/>
                      </a:srgbClr>
                    </a:solidFill>
                  </a:ln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  <a:p>
                <a:pPr algn="ctr"/>
                <a:r>
                  <a:rPr lang="ko-KR" altLang="en-US" sz="2400" b="1" dirty="0">
                    <a:ln>
                      <a:solidFill>
                        <a:srgbClr val="FDA800">
                          <a:alpha val="30000"/>
                        </a:srgbClr>
                      </a:solidFill>
                    </a:ln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시각화</a:t>
                </a:r>
                <a:endParaRPr lang="en-US" altLang="ko-KR" sz="3000" b="1" dirty="0">
                  <a:ln>
                    <a:solidFill>
                      <a:srgbClr val="FDA800">
                        <a:alpha val="30000"/>
                      </a:srgbClr>
                    </a:solidFill>
                  </a:ln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72DEDE5-AC4C-47E0-8829-ED7DEA84CFB8}"/>
                </a:ext>
              </a:extLst>
            </p:cNvPr>
            <p:cNvSpPr/>
            <p:nvPr/>
          </p:nvSpPr>
          <p:spPr>
            <a:xfrm>
              <a:off x="2346992" y="2746407"/>
              <a:ext cx="2948688" cy="3025002"/>
            </a:xfrm>
            <a:prstGeom prst="ellips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A9C3EAE-3723-431E-B329-AAF934DA20B7}"/>
              </a:ext>
            </a:extLst>
          </p:cNvPr>
          <p:cNvSpPr txBox="1"/>
          <p:nvPr/>
        </p:nvSpPr>
        <p:spPr>
          <a:xfrm>
            <a:off x="6860139" y="2608756"/>
            <a:ext cx="50351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 기초대사량 기준 영양정보 계산</a:t>
            </a:r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일일 음식 섭취 영양 정보 그래프 </a:t>
            </a:r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40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누적 음식 섭취 영양 정보 그래프 </a:t>
            </a:r>
            <a:endParaRPr lang="en-US" altLang="ko-KR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616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616E0-AC39-410E-878E-F40569E7C619}"/>
              </a:ext>
            </a:extLst>
          </p:cNvPr>
          <p:cNvSpPr/>
          <p:nvPr/>
        </p:nvSpPr>
        <p:spPr>
          <a:xfrm>
            <a:off x="-1" y="-1"/>
            <a:ext cx="8486275" cy="6858001"/>
          </a:xfrm>
          <a:prstGeom prst="rect">
            <a:avLst/>
          </a:prstGeom>
          <a:solidFill>
            <a:schemeClr val="bg1">
              <a:lumMod val="8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텍스트상자 30">
            <a:extLst>
              <a:ext uri="{FF2B5EF4-FFF2-40B4-BE49-F238E27FC236}">
                <a16:creationId xmlns:a16="http://schemas.microsoft.com/office/drawing/2014/main" id="{B769C195-E4F1-3B44-A912-7CAB022BBDA5}"/>
              </a:ext>
            </a:extLst>
          </p:cNvPr>
          <p:cNvSpPr txBox="1"/>
          <p:nvPr/>
        </p:nvSpPr>
        <p:spPr>
          <a:xfrm>
            <a:off x="8468705" y="3832796"/>
            <a:ext cx="31545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페이지 구성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5" name="텍스트상자 30">
            <a:extLst>
              <a:ext uri="{FF2B5EF4-FFF2-40B4-BE49-F238E27FC236}">
                <a16:creationId xmlns:a16="http://schemas.microsoft.com/office/drawing/2014/main" id="{02CEA0D0-4397-4A65-BA3B-4F9B32042EB0}"/>
              </a:ext>
            </a:extLst>
          </p:cNvPr>
          <p:cNvSpPr txBox="1"/>
          <p:nvPr/>
        </p:nvSpPr>
        <p:spPr>
          <a:xfrm>
            <a:off x="7945808" y="3822873"/>
            <a:ext cx="739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NanumGothicOTF" panose="020D0604000000000000" pitchFamily="34" charset="-127"/>
              </a:rPr>
              <a:t>2.</a:t>
            </a:r>
            <a:endParaRPr kumimoji="1"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NanumGothicOTF" panose="020D0604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4FF8056-4B10-4FA7-9E1B-664975959455}"/>
              </a:ext>
            </a:extLst>
          </p:cNvPr>
          <p:cNvSpPr/>
          <p:nvPr/>
        </p:nvSpPr>
        <p:spPr>
          <a:xfrm rot="20003569">
            <a:off x="526565" y="2563330"/>
            <a:ext cx="698520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72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dobe Ming Std L" panose="02020300000000000000" pitchFamily="18" charset="-128"/>
                <a:ea typeface="Adobe Ming Std L" panose="02020300000000000000" pitchFamily="18" charset="-128"/>
              </a:rPr>
              <a:t>page</a:t>
            </a:r>
            <a:endParaRPr lang="en-US" altLang="ko-KR" sz="7200" b="1" cap="none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113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928D3585-54F9-47FF-B2EB-553D809D59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20" t="14058" r="24754" b="20435"/>
          <a:stretch/>
        </p:blipFill>
        <p:spPr>
          <a:xfrm>
            <a:off x="6095999" y="945377"/>
            <a:ext cx="5791674" cy="4610546"/>
          </a:xfrm>
          <a:prstGeom prst="rect">
            <a:avLst/>
          </a:prstGeom>
        </p:spPr>
      </p:pic>
      <p:sp>
        <p:nvSpPr>
          <p:cNvPr id="13" name="텍스트상자 13">
            <a:extLst>
              <a:ext uri="{FF2B5EF4-FFF2-40B4-BE49-F238E27FC236}">
                <a16:creationId xmlns:a16="http://schemas.microsoft.com/office/drawing/2014/main" id="{305D4CFB-89A6-4EDE-93A9-822D5C43E3A1}"/>
              </a:ext>
            </a:extLst>
          </p:cNvPr>
          <p:cNvSpPr txBox="1"/>
          <p:nvPr/>
        </p:nvSpPr>
        <p:spPr>
          <a:xfrm>
            <a:off x="7467617" y="6108846"/>
            <a:ext cx="3311015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마이페이지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4" name="텍스트상자 13">
            <a:extLst>
              <a:ext uri="{FF2B5EF4-FFF2-40B4-BE49-F238E27FC236}">
                <a16:creationId xmlns:a16="http://schemas.microsoft.com/office/drawing/2014/main" id="{0B74982C-FEF4-4BDF-8850-E3888BDA3398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페이지 구성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8E50FA7-6DB5-46ED-B7FE-B394E4877C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7"/>
          <a:stretch/>
        </p:blipFill>
        <p:spPr>
          <a:xfrm>
            <a:off x="662697" y="1252398"/>
            <a:ext cx="5433302" cy="4612276"/>
          </a:xfrm>
          <a:prstGeom prst="rect">
            <a:avLst/>
          </a:prstGeom>
        </p:spPr>
      </p:pic>
      <p:sp>
        <p:nvSpPr>
          <p:cNvPr id="17" name="텍스트상자 13">
            <a:extLst>
              <a:ext uri="{FF2B5EF4-FFF2-40B4-BE49-F238E27FC236}">
                <a16:creationId xmlns:a16="http://schemas.microsoft.com/office/drawing/2014/main" id="{3CBF978B-0A32-43EA-94D4-47FD302CF5D5}"/>
              </a:ext>
            </a:extLst>
          </p:cNvPr>
          <p:cNvSpPr txBox="1"/>
          <p:nvPr/>
        </p:nvSpPr>
        <p:spPr>
          <a:xfrm>
            <a:off x="1318365" y="6108846"/>
            <a:ext cx="3311015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회원가입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800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[R] 16">
            <a:extLst>
              <a:ext uri="{FF2B5EF4-FFF2-40B4-BE49-F238E27FC236}">
                <a16:creationId xmlns:a16="http://schemas.microsoft.com/office/drawing/2014/main" id="{45CD875F-8EA9-4791-97EC-8789F8016284}"/>
              </a:ext>
            </a:extLst>
          </p:cNvPr>
          <p:cNvCxnSpPr>
            <a:cxnSpLocks/>
          </p:cNvCxnSpPr>
          <p:nvPr/>
        </p:nvCxnSpPr>
        <p:spPr>
          <a:xfrm>
            <a:off x="516235" y="509675"/>
            <a:ext cx="527732" cy="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32506E4-2834-4570-8267-A6458D024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68" y="1196622"/>
            <a:ext cx="5049387" cy="4612276"/>
          </a:xfrm>
          <a:prstGeom prst="rect">
            <a:avLst/>
          </a:prstGeom>
        </p:spPr>
      </p:pic>
      <p:sp>
        <p:nvSpPr>
          <p:cNvPr id="16" name="텍스트상자 13">
            <a:extLst>
              <a:ext uri="{FF2B5EF4-FFF2-40B4-BE49-F238E27FC236}">
                <a16:creationId xmlns:a16="http://schemas.microsoft.com/office/drawing/2014/main" id="{317036C3-7C5B-4FF9-AB52-B2BEC7D047B0}"/>
              </a:ext>
            </a:extLst>
          </p:cNvPr>
          <p:cNvSpPr txBox="1"/>
          <p:nvPr/>
        </p:nvSpPr>
        <p:spPr>
          <a:xfrm>
            <a:off x="1519161" y="6192081"/>
            <a:ext cx="3311015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홈페이지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3" name="텍스트상자 13">
            <a:extLst>
              <a:ext uri="{FF2B5EF4-FFF2-40B4-BE49-F238E27FC236}">
                <a16:creationId xmlns:a16="http://schemas.microsoft.com/office/drawing/2014/main" id="{17A11CB6-AC6F-40F7-914B-20B0C038E1CD}"/>
              </a:ext>
            </a:extLst>
          </p:cNvPr>
          <p:cNvSpPr txBox="1"/>
          <p:nvPr/>
        </p:nvSpPr>
        <p:spPr>
          <a:xfrm>
            <a:off x="427564" y="665919"/>
            <a:ext cx="2839418" cy="3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ko-KR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페이지 구성</a:t>
            </a:r>
            <a:endParaRPr kumimoji="1"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2ABB35B-BA75-419B-B9C7-90A1F683034E}"/>
              </a:ext>
            </a:extLst>
          </p:cNvPr>
          <p:cNvGrpSpPr/>
          <p:nvPr/>
        </p:nvGrpSpPr>
        <p:grpSpPr>
          <a:xfrm>
            <a:off x="6377843" y="1196622"/>
            <a:ext cx="5296392" cy="4432282"/>
            <a:chOff x="1579418" y="1196622"/>
            <a:chExt cx="8827324" cy="3969296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254091D-3803-4EA3-9F82-34B03B99F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422" t="38985" r="11461" b="7029"/>
            <a:stretch/>
          </p:blipFill>
          <p:spPr>
            <a:xfrm>
              <a:off x="1785257" y="1196622"/>
              <a:ext cx="8621485" cy="1641581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C87281C1-B476-4255-96C4-E92917E15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79418" y="2873678"/>
              <a:ext cx="4095959" cy="2292240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4114F310-9412-4455-9101-DBDA52458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75377" y="2873678"/>
              <a:ext cx="3688097" cy="2292240"/>
            </a:xfrm>
            <a:prstGeom prst="rect">
              <a:avLst/>
            </a:prstGeom>
          </p:spPr>
        </p:pic>
      </p:grpSp>
      <p:sp>
        <p:nvSpPr>
          <p:cNvPr id="33" name="텍스트상자 13">
            <a:extLst>
              <a:ext uri="{FF2B5EF4-FFF2-40B4-BE49-F238E27FC236}">
                <a16:creationId xmlns:a16="http://schemas.microsoft.com/office/drawing/2014/main" id="{5A335FFF-FD38-4490-AE4D-3E485BA3FAC6}"/>
              </a:ext>
            </a:extLst>
          </p:cNvPr>
          <p:cNvSpPr txBox="1"/>
          <p:nvPr/>
        </p:nvSpPr>
        <p:spPr>
          <a:xfrm>
            <a:off x="7606630" y="6215953"/>
            <a:ext cx="3060754" cy="445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kumimoji="1" lang="ko-KR" altLang="en-US" sz="40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푸드페이지</a:t>
            </a:r>
            <a:endParaRPr kumimoji="1" lang="ko-KR" altLang="en-US" sz="4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66F00BD-AC40-40D1-B28B-163426B46F02}"/>
              </a:ext>
            </a:extLst>
          </p:cNvPr>
          <p:cNvSpPr/>
          <p:nvPr/>
        </p:nvSpPr>
        <p:spPr>
          <a:xfrm>
            <a:off x="6561952" y="4102298"/>
            <a:ext cx="2241587" cy="508582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ACB64D-2354-4DB2-8ADB-CE3942191281}"/>
              </a:ext>
            </a:extLst>
          </p:cNvPr>
          <p:cNvSpPr txBox="1"/>
          <p:nvPr/>
        </p:nvSpPr>
        <p:spPr>
          <a:xfrm>
            <a:off x="8560229" y="3996643"/>
            <a:ext cx="2364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2000kcal </a:t>
            </a:r>
            <a:r>
              <a:rPr lang="ko-KR" altLang="en-US" sz="20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기준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6068E7B-FC4B-4BC3-93FA-23F6FCBEB8FA}"/>
              </a:ext>
            </a:extLst>
          </p:cNvPr>
          <p:cNvSpPr/>
          <p:nvPr/>
        </p:nvSpPr>
        <p:spPr>
          <a:xfrm>
            <a:off x="8803539" y="4102298"/>
            <a:ext cx="2241587" cy="508582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6A32837-5659-4A13-80AD-567B6131F3CD}"/>
              </a:ext>
            </a:extLst>
          </p:cNvPr>
          <p:cNvSpPr txBox="1"/>
          <p:nvPr/>
        </p:nvSpPr>
        <p:spPr>
          <a:xfrm>
            <a:off x="8712629" y="4149043"/>
            <a:ext cx="2364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내 기초대사량 기준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DA0C1B-9057-418F-A47E-BC95FDFB61C9}"/>
              </a:ext>
            </a:extLst>
          </p:cNvPr>
          <p:cNvSpPr txBox="1"/>
          <p:nvPr/>
        </p:nvSpPr>
        <p:spPr>
          <a:xfrm>
            <a:off x="6467894" y="4142062"/>
            <a:ext cx="2364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2000kcal </a:t>
            </a:r>
            <a:r>
              <a:rPr lang="ko-KR" altLang="en-US" sz="200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기준</a:t>
            </a:r>
          </a:p>
        </p:txBody>
      </p:sp>
    </p:spTree>
    <p:extLst>
      <p:ext uri="{BB962C8B-B14F-4D97-AF65-F5344CB8AC3E}">
        <p14:creationId xmlns:p14="http://schemas.microsoft.com/office/powerpoint/2010/main" val="5169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2674</TotalTime>
  <Words>255</Words>
  <Application>Microsoft Office PowerPoint</Application>
  <PresentationFormat>와이드스크린</PresentationFormat>
  <Paragraphs>93</Paragraphs>
  <Slides>16</Slides>
  <Notes>9</Notes>
  <HiddenSlides>0</HiddenSlides>
  <MMClips>0</MMClips>
  <ScaleCrop>false</ScaleCrop>
  <HeadingPairs>
    <vt:vector size="8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32" baseType="lpstr">
      <vt:lpstr>맑은 고딕</vt:lpstr>
      <vt:lpstr>THE정고딕120</vt:lpstr>
      <vt:lpstr>Adobe Garamond Pro Bold</vt:lpstr>
      <vt:lpstr>NanumGothicOTF</vt:lpstr>
      <vt:lpstr>KoPub돋움체 Light</vt:lpstr>
      <vt:lpstr>굴림</vt:lpstr>
      <vt:lpstr>Adobe Ming Std L</vt:lpstr>
      <vt:lpstr>Times New Roman</vt:lpstr>
      <vt:lpstr>Century Gothic</vt:lpstr>
      <vt:lpstr>Noto Sans CJK KR Bold</vt:lpstr>
      <vt:lpstr>Wingdings</vt:lpstr>
      <vt:lpstr>THE정고딕140</vt:lpstr>
      <vt:lpstr>나눔스퀘어라운드 Bold</vt:lpstr>
      <vt:lpstr>Arial</vt:lpstr>
      <vt:lpstr>Office 테마</vt:lpstr>
      <vt:lpstr>Microsoft Word 문서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김주희</dc:creator>
  <cp:lastModifiedBy>samsung</cp:lastModifiedBy>
  <cp:revision>183</cp:revision>
  <dcterms:created xsi:type="dcterms:W3CDTF">2018-05-15T10:03:05Z</dcterms:created>
  <dcterms:modified xsi:type="dcterms:W3CDTF">2018-07-24T13:48:56Z</dcterms:modified>
</cp:coreProperties>
</file>